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328" r:id="rId5"/>
    <p:sldId id="329" r:id="rId6"/>
    <p:sldId id="330" r:id="rId7"/>
    <p:sldId id="292" r:id="rId8"/>
    <p:sldId id="298" r:id="rId9"/>
    <p:sldId id="299" r:id="rId10"/>
    <p:sldId id="301" r:id="rId11"/>
    <p:sldId id="300" r:id="rId12"/>
    <p:sldId id="293" r:id="rId13"/>
    <p:sldId id="294" r:id="rId14"/>
    <p:sldId id="331" r:id="rId15"/>
    <p:sldId id="332" r:id="rId16"/>
    <p:sldId id="303" r:id="rId17"/>
    <p:sldId id="333" r:id="rId18"/>
    <p:sldId id="312" r:id="rId19"/>
    <p:sldId id="335" r:id="rId20"/>
    <p:sldId id="336" r:id="rId21"/>
    <p:sldId id="313" r:id="rId22"/>
    <p:sldId id="321" r:id="rId23"/>
    <p:sldId id="314" r:id="rId24"/>
    <p:sldId id="315" r:id="rId25"/>
    <p:sldId id="316" r:id="rId26"/>
    <p:sldId id="318" r:id="rId27"/>
    <p:sldId id="282" r:id="rId28"/>
    <p:sldId id="310" r:id="rId29"/>
    <p:sldId id="283" r:id="rId30"/>
  </p:sldIdLst>
  <p:sldSz cx="12192000" cy="6858000"/>
  <p:notesSz cx="7010400" cy="92964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is" initials="H" lastIdx="4" clrIdx="0">
    <p:extLst>
      <p:ext uri="{19B8F6BF-5375-455C-9EA6-DF929625EA0E}">
        <p15:presenceInfo xmlns:p15="http://schemas.microsoft.com/office/powerpoint/2012/main" userId="Harris" providerId="None"/>
      </p:ext>
    </p:extLst>
  </p:cmAuthor>
  <p:cmAuthor id="2" name="pambos eliades" initials="pe" lastIdx="2" clrIdx="1">
    <p:extLst>
      <p:ext uri="{19B8F6BF-5375-455C-9EA6-DF929625EA0E}">
        <p15:presenceInfo xmlns:p15="http://schemas.microsoft.com/office/powerpoint/2012/main" userId="754dbd426488a3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1268760"/>
            <a:ext cx="10465163" cy="1944216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2648736"/>
          </a:xfrm>
        </p:spPr>
        <p:txBody>
          <a:bodyPr lIns="0" rIns="18288"/>
          <a:lstStyle>
            <a:lvl1pPr marL="0" marR="4572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2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62DF0-2B73-4518-9F78-3FA6A566CC5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9/14/2023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6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003D28-6676-4709-9876-E5C38A9B351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9/14/2023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911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9CC1C8-6EA7-4383-8A97-EAB9404D7F1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9/14/2023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2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F97C85-AA6F-4347-8357-F72201F05971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9/14/2023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0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1268760"/>
            <a:ext cx="10465163" cy="1944216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07136" y="3230732"/>
            <a:ext cx="10477429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FA8672-3A2D-43F2-B332-E365F232815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9/14/2023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8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D5C5F-C52E-4C03-9ED9-765C3BB0DF91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9/14/2023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7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C19779-3E78-41A7-A85D-330F0A901CE0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9/14/2023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71E-094B-4A59-8240-3C1121C56F4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9/14/2023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1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ED5DB9-3394-4054-8FB3-F2E703C8852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9/14/2023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5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FA6E57-0A1F-4E37-83C8-47AE9CA0356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9/14/2023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1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9525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70C0"/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30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1" y="260350"/>
            <a:ext cx="110553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176185" y="6381751"/>
            <a:ext cx="63373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09F68F5E-F3E4-47E3-9C3E-CDF4B1E9415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9/14/2023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007534" y="6381751"/>
            <a:ext cx="3071284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648951" y="6383339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BA013383-49A1-426A-B06B-D98F3FA901D6}" type="slidenum">
              <a:rPr lang="en-US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4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35" name="Picture 8" descr="FULogo 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3284" y="6143626"/>
            <a:ext cx="9398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1" y="1412875"/>
            <a:ext cx="11055351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231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700" b="0" i="0" u="none" strike="noStrike" baseline="0" dirty="0">
                <a:latin typeface="CMBX12"/>
              </a:rPr>
              <a:t> A  Conformal Martingales Ensemble Approach for Addressing Concept Drift</a:t>
            </a:r>
            <a:br>
              <a:rPr lang="en-US" sz="3700" b="0" i="0" u="none" strike="noStrike" baseline="0" dirty="0">
                <a:latin typeface="CMBX12"/>
              </a:rPr>
            </a:br>
            <a:endParaRPr lang="en-US" sz="3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Eliades Charalambos, Harris Papadopoulos </a:t>
            </a:r>
          </a:p>
        </p:txBody>
      </p:sp>
    </p:spTree>
    <p:extLst>
      <p:ext uri="{BB962C8B-B14F-4D97-AF65-F5344CB8AC3E}">
        <p14:creationId xmlns:p14="http://schemas.microsoft.com/office/powerpoint/2010/main" val="4197056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A15B-2593-4C58-85C1-A60F1205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Nonconformity Measure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0E516D-4B24-4C61-9917-0517FC50BF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Underlying Algorithm</a:t>
                </a:r>
              </a:p>
              <a:p>
                <a:pPr lvl="1"/>
                <a:r>
                  <a:rPr lang="en-US" sz="2600" dirty="0" err="1"/>
                  <a:t>Treebagger</a:t>
                </a:r>
                <a:r>
                  <a:rPr lang="en-US" sz="2600" dirty="0"/>
                  <a:t> Classifier</a:t>
                </a:r>
              </a:p>
              <a:p>
                <a:r>
                  <a:rPr lang="en-US" b="1" dirty="0"/>
                  <a:t>NCM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For each example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/>
                  <a:t>Treebagger</a:t>
                </a:r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Classifier outputs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(posterior probability).</a:t>
                </a:r>
                <a:endParaRPr lang="en-CY" kern="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Nonconformity Measure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=−</m:t>
                    </m:r>
                    <m:acc>
                      <m:accPr>
                        <m:chr m:val="̃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CY" kern="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93700" lvl="1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0E516D-4B24-4C61-9917-0517FC50BF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993"/>
                </a:stretch>
              </a:blipFill>
            </p:spPr>
            <p:txBody>
              <a:bodyPr/>
              <a:lstStyle/>
              <a:p>
                <a:r>
                  <a:rPr lang="en-C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4200B-A804-4777-B42B-692F60C81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7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5BB1-34BD-4A8B-96CF-104532EFF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P-value Calculation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8A272A-89C1-43E8-9052-9A99177916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sz="2600" dirty="0"/>
                  <a:t>To find the </a:t>
                </a:r>
                <a:r>
                  <a:rPr lang="en-US" sz="2600" b="1" dirty="0"/>
                  <a:t>p-value</a:t>
                </a:r>
                <a:r>
                  <a:rPr lang="en-US" sz="2600" dirty="0"/>
                  <a:t> of the example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600" dirty="0"/>
                  <a:t> we use the sequence 			</a:t>
                </a:r>
                <a14:m>
                  <m:oMath xmlns:m="http://schemas.openxmlformats.org/officeDocument/2006/math">
                    <m:r>
                      <a:rPr lang="en-US" sz="2600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</a:rPr>
                      <m:t>,, …,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600" dirty="0"/>
              </a:p>
              <a:p>
                <a:pPr lvl="1"/>
                <a:r>
                  <a:rPr lang="en-US" sz="2600" dirty="0"/>
                  <a:t>Formula</a:t>
                </a:r>
              </a:p>
              <a:p>
                <a:pPr lvl="2"/>
                <a:r>
                  <a:rPr lang="en-US" sz="23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 dirty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3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3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3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3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3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300" b="0" i="1" dirty="0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sSub>
                                  <m:sSubPr>
                                    <m:ctrlP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30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sz="2300" i="1" dirty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3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 dirty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300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300" i="1" dirty="0">
                            <a:latin typeface="Cambria Math" panose="02040503050406030204" pitchFamily="18" charset="0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3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3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300" i="1" dirty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3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sz="2300" i="1" dirty="0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300" i="1" dirty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3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3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en-US" sz="2300" dirty="0"/>
              </a:p>
              <a:p>
                <a:pPr lvl="1"/>
                <a:endParaRPr lang="en-US" sz="26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600" dirty="0"/>
                  <a:t> is a random number from a uniform distribution (0,1).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8A272A-89C1-43E8-9052-9A99177916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93"/>
                </a:stretch>
              </a:blipFill>
            </p:spPr>
            <p:txBody>
              <a:bodyPr/>
              <a:lstStyle/>
              <a:p>
                <a:r>
                  <a:rPr lang="en-C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5C1A4-43B0-4CC5-9E0D-3BD8E97A9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19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Conformal Martingales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sz="2600" dirty="0"/>
                  <a:t>The exchangeability Martingale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600" dirty="0"/>
                  <a:t>is calculated using the p-values: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3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3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3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300" dirty="0"/>
                  <a:t>)=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3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300" dirty="0"/>
                  <a:t>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3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300" dirty="0"/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300" dirty="0"/>
                  <a:t> is the betting function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3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3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nor/>
                      </m:rPr>
                      <a:rPr lang="en-US" sz="2300" dirty="0"/>
                      <m:t>)</m:t>
                    </m:r>
                  </m:oMath>
                </a14:m>
                <a:endParaRPr lang="en-US" sz="2300" dirty="0"/>
              </a:p>
              <a:p>
                <a:pPr lvl="1"/>
                <a:endParaRPr lang="en-US" sz="2600" dirty="0"/>
              </a:p>
              <a:p>
                <a:pPr lvl="1"/>
                <a:r>
                  <a:rPr lang="en-US" sz="2600" dirty="0"/>
                  <a:t>Reject the </a:t>
                </a:r>
                <a:r>
                  <a:rPr lang="en-US" sz="2600" b="1" dirty="0"/>
                  <a:t>exchangeability assumption </a:t>
                </a:r>
                <a:r>
                  <a:rPr lang="en-US" sz="2600" dirty="0"/>
                  <a:t>at a significance level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sz="2600" dirty="0"/>
                  <a:t> if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600" dirty="0"/>
                  <a:t> (Ville's inequality (Ville, 1939))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109"/>
                </a:stretch>
              </a:blipFill>
            </p:spPr>
            <p:txBody>
              <a:bodyPr/>
              <a:lstStyle/>
              <a:p>
                <a:r>
                  <a:rPr lang="en-C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BAC50-73AE-4507-9021-AB06154B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26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Estimator as a Betting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93700" lvl="1" indent="0">
                  <a:buNone/>
                </a:pPr>
                <a:r>
                  <a:rPr lang="en-US" sz="2600" dirty="0"/>
                  <a:t>Our goal here is to calculate a density estimator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600" dirty="0"/>
                  <a:t> of the density distribution of the p-value series,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6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/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lvl="1"/>
                <a:r>
                  <a:rPr lang="en-US" sz="2600" b="1" dirty="0">
                    <a:cs typeface="Times New Roman" panose="02020603050405020304" pitchFamily="18" charset="0"/>
                  </a:rPr>
                  <a:t>Histogram Estimator</a:t>
                </a:r>
              </a:p>
              <a:p>
                <a:pPr lvl="2"/>
                <a:r>
                  <a:rPr lang="en-US" sz="2600" dirty="0">
                    <a:cs typeface="Times New Roman" panose="02020603050405020304" pitchFamily="18" charset="0"/>
                  </a:rPr>
                  <a:t>We partition [0,1] into  </a:t>
                </a:r>
                <a14:m>
                  <m:oMath xmlns:m="http://schemas.openxmlformats.org/officeDocument/2006/math">
                    <m:r>
                      <a:rPr lang="el-GR" sz="26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𝜅</m:t>
                    </m:r>
                  </m:oMath>
                </a14:m>
                <a:r>
                  <a:rPr lang="en-US" sz="2600" dirty="0">
                    <a:cs typeface="Times New Roman" panose="02020603050405020304" pitchFamily="18" charset="0"/>
                  </a:rPr>
                  <a:t> bins:						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6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[0,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𝜅</m:t>
                        </m:r>
                      </m:den>
                    </m:f>
                    <m:r>
                      <a:rPr lang="en-US" sz="26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6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6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𝜅</m:t>
                        </m:r>
                      </m:den>
                    </m:f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l-GR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𝜅</m:t>
                        </m:r>
                      </m:den>
                    </m:f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600" dirty="0">
                    <a:cs typeface="Times New Roman" panose="02020603050405020304" pitchFamily="18" charset="0"/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6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𝜅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l-GR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𝜅</m:t>
                        </m:r>
                      </m:den>
                    </m:f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,1]</m:t>
                    </m:r>
                  </m:oMath>
                </a14:m>
                <a:endParaRPr lang="en-US" sz="2600" dirty="0">
                  <a:cs typeface="Times New Roman" panose="02020603050405020304" pitchFamily="18" charset="0"/>
                </a:endParaRPr>
              </a:p>
              <a:p>
                <a:pPr lvl="2"/>
                <a:r>
                  <a:rPr lang="en-US" sz="2600" dirty="0">
                    <a:cs typeface="Times New Roman" panose="02020603050405020304" pitchFamily="18" charset="0"/>
                  </a:rPr>
                  <a:t>Density estimator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l-GR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𝜅</m:t>
                        </m:r>
                      </m:num>
                      <m:den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2600" dirty="0">
                    <a:cs typeface="Times New Roman" panose="02020603050405020304" pitchFamily="18" charset="0"/>
                  </a:rPr>
                  <a:t>, </a:t>
                </a:r>
              </a:p>
              <a:p>
                <a:pPr marL="668337" lvl="2" indent="0">
                  <a:buNone/>
                </a:pPr>
                <a:r>
                  <a:rPr lang="en-US" sz="2600" dirty="0"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600" dirty="0">
                    <a:cs typeface="Times New Roman" panose="02020603050405020304" pitchFamily="18" charset="0"/>
                  </a:rPr>
                  <a:t> is the number of p-values belonging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2600" dirty="0">
                  <a:cs typeface="Times New Roman" panose="02020603050405020304" pitchFamily="18" charset="0"/>
                </a:endParaRPr>
              </a:p>
              <a:p>
                <a:pPr marL="393700" lvl="1" indent="0">
                  <a:buNone/>
                </a:pPr>
                <a:endParaRPr lang="en-US" sz="2600" dirty="0"/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496"/>
                </a:stretch>
              </a:blipFill>
            </p:spPr>
            <p:txBody>
              <a:bodyPr/>
              <a:lstStyle/>
              <a:p>
                <a:r>
                  <a:rPr lang="en-C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A0E51-37A0-40B4-8BD3-59621F117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1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4788-8222-1281-0533-85A3F19F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Kernel Estimator as a Betting Function</a:t>
            </a:r>
            <a:endParaRPr lang="en-CY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FF7B0B-B672-4493-EE79-5A567723F5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b="1" dirty="0"/>
                  <a:t>Kernel estimator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𝑛h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den>
                        </m:f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1" dirty="0"/>
              </a:p>
              <a:p>
                <a:pPr lvl="2"/>
                <a:r>
                  <a:rPr lang="en-US" dirty="0"/>
                  <a:t>Where</a:t>
                </a:r>
                <a:r>
                  <a:rPr lang="en-US" b="1" dirty="0"/>
                  <a:t> </a:t>
                </a:r>
                <a:r>
                  <a:rPr lang="en-US" dirty="0"/>
                  <a:t> K(z)=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b="1" dirty="0"/>
                  <a:t>	</a:t>
                </a:r>
              </a:p>
              <a:p>
                <a:pPr lvl="2"/>
                <a:r>
                  <a:rPr lang="en-US" dirty="0"/>
                  <a:t>h is the bandwidth.</a:t>
                </a:r>
                <a:endParaRPr lang="en-US" b="1" dirty="0"/>
              </a:p>
              <a:p>
                <a:endParaRPr lang="en-CY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FF7B0B-B672-4493-EE79-5A567723F5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93"/>
                </a:stretch>
              </a:blipFill>
            </p:spPr>
            <p:txBody>
              <a:bodyPr/>
              <a:lstStyle/>
              <a:p>
                <a:r>
                  <a:rPr lang="en-C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D82B3-973F-9CF6-EBEA-C4FDA1C1D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14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92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DFB4-F750-FF64-07D7-2765A10CB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Cautious Betting Function</a:t>
            </a:r>
            <a:endParaRPr lang="en-C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3222B4-0DDD-1F53-5E11-CF15F10292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Cautious Betting Function: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𝑊𝑖𝑡h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,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&gt;0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−1}</m:t>
                    </m:r>
                  </m:oMath>
                </a14:m>
                <a:r>
                  <a:rPr lang="en-US" dirty="0"/>
                  <a:t> and w is an integer</a:t>
                </a:r>
              </a:p>
              <a:p>
                <a:endParaRPr lang="en-CY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3222B4-0DDD-1F53-5E11-CF15F10292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C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ADFA7-5463-870F-C533-B206DAE09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38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EC755-A160-4E93-9F92-E1977E41A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 detection with ICM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24172-0F5E-4946-B82C-F07265C8F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700" lvl="1" indent="0">
              <a:buNone/>
            </a:pPr>
            <a:r>
              <a:rPr lang="en-US" dirty="0"/>
              <a:t>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D056FFF-4960-47B7-B9B9-114590F23238}"/>
                  </a:ext>
                </a:extLst>
              </p:cNvPr>
              <p:cNvSpPr/>
              <p:nvPr/>
            </p:nvSpPr>
            <p:spPr>
              <a:xfrm>
                <a:off x="535604" y="5240142"/>
                <a:ext cx="1062134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Now if the final value of the Martingale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exceeds 10 or 100 then we can reject the exchangeability assumption at a significance level equal to 10% and 1% respectively, thus an alarm is raised for CD detection.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D056FFF-4960-47B7-B9B9-114590F232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04" y="5240142"/>
                <a:ext cx="10621347" cy="923330"/>
              </a:xfrm>
              <a:prstGeom prst="rect">
                <a:avLst/>
              </a:prstGeom>
              <a:blipFill>
                <a:blip r:embed="rId2"/>
                <a:stretch>
                  <a:fillRect l="-517" t="-3974" b="-9934"/>
                </a:stretch>
              </a:blipFill>
            </p:spPr>
            <p:txBody>
              <a:bodyPr/>
              <a:lstStyle/>
              <a:p>
                <a:r>
                  <a:rPr lang="en-C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82D06-1444-486B-A47B-5FCE43F3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8E75B-BC07-424E-B176-3122D35808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966" y="1533524"/>
            <a:ext cx="8533146" cy="361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90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36874-E735-9273-1763-E4F0269B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Ensemble ICM for Concept Drift Detection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275FD-46CD-75B9-9CBA-5F111FBF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Enhancement over single classifier ICM for robust CD detection.</a:t>
            </a:r>
          </a:p>
          <a:p>
            <a:r>
              <a:rPr lang="en-US" dirty="0"/>
              <a:t>Parallel Classifiers: 10 classifiers trained with different instance sizes(k); each has its unique ICM.</a:t>
            </a:r>
          </a:p>
          <a:p>
            <a:r>
              <a:rPr lang="en-US" dirty="0"/>
              <a:t>Majority Voting: Final prediction based on the most frequent label across classifiers.</a:t>
            </a:r>
          </a:p>
          <a:p>
            <a:r>
              <a:rPr lang="en-US" dirty="0"/>
              <a:t>Adaptive Retraining: Only affected classifiers are updated, ensuring continuous prediction.</a:t>
            </a:r>
          </a:p>
          <a:p>
            <a:r>
              <a:rPr lang="en-US" b="0" i="0" dirty="0">
                <a:solidFill>
                  <a:srgbClr val="374151"/>
                </a:solidFill>
                <a:effectLst/>
              </a:rPr>
              <a:t>Remains consistent despite individual ICM missed or false alarms.</a:t>
            </a:r>
            <a:endParaRPr lang="en-C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B699A-E44A-2E0E-52BA-0ED8785AD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94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62E37-AF5B-49D8-BD2C-4E01DE7D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Ensemble ICM for Concept Drift Detection</a:t>
            </a:r>
            <a:endParaRPr lang="en-C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A9AEB-DD0D-4DA4-BAE9-1B6AA555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C56AD6-B18A-9F1F-4550-A8BD72785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Initialization: Prepares 10 classifiers with empty states.</a:t>
            </a: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Data Loop: Goes through each instance in the dataset.</a:t>
            </a: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Classifier Loop: Each classifier performs the following:</a:t>
            </a:r>
            <a:endParaRPr lang="en-CY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US" sz="23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If Updated: Makes predictions and checks for concept drift.</a:t>
            </a:r>
            <a:endParaRPr lang="en-CY" sz="23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US" sz="23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If Drift Detected: that concept drift may have begun earlier than its detection. We look backward to the point where the Martingale value is at least r. If we don’t collect </a:t>
            </a:r>
            <a:r>
              <a:rPr lang="en-US" sz="23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k instances we look forward to gather the remaining.</a:t>
            </a:r>
            <a:endParaRPr lang="en-CY" sz="23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US" sz="23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3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If Ready to Retrain: Retrains on new data and resumes.</a:t>
            </a:r>
            <a:endParaRPr lang="en-CY" sz="23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Final Prediction: Combines predictions from all classifiers.</a:t>
            </a: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729395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and results - Datasets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668337" lvl="2" indent="0">
              <a:buNone/>
            </a:pPr>
            <a:endParaRPr lang="en-US" sz="2600" dirty="0"/>
          </a:p>
          <a:p>
            <a:pPr marL="668337" lvl="2" indent="0">
              <a:buNone/>
            </a:pPr>
            <a:endParaRPr lang="en-US" sz="2600" dirty="0"/>
          </a:p>
          <a:p>
            <a:pPr marL="668337" lvl="2" indent="0">
              <a:buNone/>
            </a:pPr>
            <a:endParaRPr lang="en-US" sz="2600" dirty="0"/>
          </a:p>
          <a:p>
            <a:pPr marL="668337" lvl="2" indent="0">
              <a:buNone/>
            </a:pPr>
            <a:endParaRPr lang="en-US" sz="2600" dirty="0"/>
          </a:p>
          <a:p>
            <a:pPr marL="668337" lvl="2" indent="0">
              <a:buNone/>
            </a:pPr>
            <a:endParaRPr lang="en-US" sz="2600" dirty="0"/>
          </a:p>
          <a:p>
            <a:pPr lvl="1"/>
            <a:r>
              <a:rPr lang="en-US" sz="2600" dirty="0"/>
              <a:t>1 simulation for the STAGGER case</a:t>
            </a:r>
          </a:p>
          <a:p>
            <a:pPr lvl="1"/>
            <a:r>
              <a:rPr lang="en-US" sz="2600" dirty="0"/>
              <a:t>30 simulations for the SEA,ELEC dataset</a:t>
            </a:r>
          </a:p>
          <a:p>
            <a:pPr lvl="1"/>
            <a:endParaRPr lang="en-US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68CC84B-265D-402D-A411-CF63AD745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868339"/>
              </p:ext>
            </p:extLst>
          </p:nvPr>
        </p:nvGraphicFramePr>
        <p:xfrm>
          <a:off x="609600" y="1956192"/>
          <a:ext cx="829538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048">
                  <a:extLst>
                    <a:ext uri="{9D8B030D-6E8A-4147-A177-3AD203B41FA5}">
                      <a16:colId xmlns:a16="http://schemas.microsoft.com/office/drawing/2014/main" val="2611085618"/>
                    </a:ext>
                  </a:extLst>
                </a:gridCol>
                <a:gridCol w="1322748">
                  <a:extLst>
                    <a:ext uri="{9D8B030D-6E8A-4147-A177-3AD203B41FA5}">
                      <a16:colId xmlns:a16="http://schemas.microsoft.com/office/drawing/2014/main" val="3649762037"/>
                    </a:ext>
                  </a:extLst>
                </a:gridCol>
                <a:gridCol w="1802289">
                  <a:extLst>
                    <a:ext uri="{9D8B030D-6E8A-4147-A177-3AD203B41FA5}">
                      <a16:colId xmlns:a16="http://schemas.microsoft.com/office/drawing/2014/main" val="180952607"/>
                    </a:ext>
                  </a:extLst>
                </a:gridCol>
                <a:gridCol w="1310562">
                  <a:extLst>
                    <a:ext uri="{9D8B030D-6E8A-4147-A177-3AD203B41FA5}">
                      <a16:colId xmlns:a16="http://schemas.microsoft.com/office/drawing/2014/main" val="3913126741"/>
                    </a:ext>
                  </a:extLst>
                </a:gridCol>
                <a:gridCol w="1342417">
                  <a:extLst>
                    <a:ext uri="{9D8B030D-6E8A-4147-A177-3AD203B41FA5}">
                      <a16:colId xmlns:a16="http://schemas.microsoft.com/office/drawing/2014/main" val="3761881536"/>
                    </a:ext>
                  </a:extLst>
                </a:gridCol>
                <a:gridCol w="1167319">
                  <a:extLst>
                    <a:ext uri="{9D8B030D-6E8A-4147-A177-3AD203B41FA5}">
                      <a16:colId xmlns:a16="http://schemas.microsoft.com/office/drawing/2014/main" val="37600579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Instances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 of Variables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labels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concepts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Chunk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37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STAGGER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categorical              (3 values)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2033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numeric             (ranging from </a:t>
                      </a:r>
                      <a:r>
                        <a:rPr lang="en-US" dirty="0">
                          <a:latin typeface="+mj-lt"/>
                        </a:rPr>
                        <a:t>0 </a:t>
                      </a:r>
                      <a:r>
                        <a:rPr lang="en-US" dirty="0"/>
                        <a:t>to 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94846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ELEC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numeric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877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AIRLINES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539383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numeric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90286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95999-7145-4516-9132-ECA60152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6EA72-3FFD-4EFC-B12B-0305A5CD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5036-504E-41C6-8400-5A0F06C60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Motivation</a:t>
            </a:r>
          </a:p>
          <a:p>
            <a:r>
              <a:rPr lang="en-US" dirty="0">
                <a:cs typeface="Times New Roman" panose="02020603050405020304" pitchFamily="18" charset="0"/>
              </a:rPr>
              <a:t>Concept drift</a:t>
            </a:r>
          </a:p>
          <a:p>
            <a:r>
              <a:rPr lang="en-US" dirty="0"/>
              <a:t>Inductive Conformal Martingales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Betting Functions</a:t>
            </a:r>
          </a:p>
          <a:p>
            <a:r>
              <a:rPr lang="en-US" dirty="0">
                <a:cs typeface="Times New Roman" panose="02020603050405020304" pitchFamily="18" charset="0"/>
              </a:rPr>
              <a:t>Ensemble ICM</a:t>
            </a:r>
          </a:p>
          <a:p>
            <a:r>
              <a:rPr lang="en-US" dirty="0">
                <a:cs typeface="Times New Roman" panose="02020603050405020304" pitchFamily="18" charset="0"/>
              </a:rPr>
              <a:t>Experiments and Results</a:t>
            </a:r>
          </a:p>
          <a:p>
            <a:r>
              <a:rPr lang="en-US" dirty="0">
                <a:cs typeface="Times New Roman" panose="02020603050405020304" pitchFamily="18" charset="0"/>
              </a:rPr>
              <a:t>Conclusions and Feature Work</a:t>
            </a:r>
          </a:p>
          <a:p>
            <a:endParaRPr lang="en-C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FF7E8-4EDE-4FA8-95F8-B105F9A3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96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FB9B3-2485-4CEA-8443-5400D3DB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Experiments and results – Experimental Setting</a:t>
            </a:r>
            <a:endParaRPr lang="en-CY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38E7E-A33F-4F51-9F4A-5945946F94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have used 10 classifiers with varying training set sizes.(100,200,…,1000)</a:t>
                </a:r>
              </a:p>
              <a:p>
                <a:r>
                  <a:rPr lang="en-US" dirty="0"/>
                  <a:t>For algorithm 1 </a:t>
                </a:r>
                <a:r>
                  <a:rPr lang="el-GR" dirty="0"/>
                  <a:t>δ</a:t>
                </a:r>
                <a:r>
                  <a:rPr lang="en-US" dirty="0"/>
                  <a:t>={0.01}</a:t>
                </a:r>
                <a:endParaRPr lang="el-GR" dirty="0"/>
              </a:p>
              <a:p>
                <a:r>
                  <a:rPr lang="en-US" dirty="0"/>
                  <a:t>To calculate the histogram estimator we have used the p-values of the last 1000 observations.</a:t>
                </a:r>
              </a:p>
              <a:p>
                <a:r>
                  <a:rPr lang="en-US" dirty="0"/>
                  <a:t>To calculate the kernel estimator we have used the p-values of the last 100 observations.</a:t>
                </a:r>
              </a:p>
              <a:p>
                <a:r>
                  <a:rPr lang="en-US" dirty="0"/>
                  <a:t>For the Cautious betting function we have used 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=5000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l-GR" i="1" dirty="0" smtClean="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endParaRPr lang="en-US" dirty="0"/>
              </a:p>
              <a:p>
                <a:r>
                  <a:rPr lang="en-US" b="0" i="0" dirty="0">
                    <a:solidFill>
                      <a:srgbClr val="374151"/>
                    </a:solidFill>
                    <a:effectLst/>
                    <a:latin typeface="Söhne"/>
                  </a:rPr>
                  <a:t>Martingale Threshold (</a:t>
                </a:r>
                <a:r>
                  <a:rPr lang="en-US" b="0" i="1" dirty="0">
                    <a:solidFill>
                      <a:srgbClr val="374151"/>
                    </a:solidFill>
                    <a:effectLst/>
                    <a:latin typeface="KaTeX_Math"/>
                  </a:rPr>
                  <a:t>r</a:t>
                </a:r>
                <a:r>
                  <a:rPr lang="en-US" b="0" i="0" dirty="0">
                    <a:solidFill>
                      <a:srgbClr val="374151"/>
                    </a:solidFill>
                    <a:effectLst/>
                    <a:latin typeface="Söhne"/>
                  </a:rPr>
                  <a:t>): {2, 10, 100}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CY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38E7E-A33F-4F51-9F4A-5945946F94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993" r="-500"/>
                </a:stretch>
              </a:blipFill>
            </p:spPr>
            <p:txBody>
              <a:bodyPr/>
              <a:lstStyle/>
              <a:p>
                <a:r>
                  <a:rPr lang="en-C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F393B-DAC1-4AC7-8749-E3A9D65B1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22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40E5-6CCD-4278-A4CB-DF74B9855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and results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C5E2D-CD5A-445A-94E6-F42F8B584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Performance measures</a:t>
            </a:r>
          </a:p>
          <a:p>
            <a:pPr lvl="1"/>
            <a:r>
              <a:rPr lang="en-US" sz="2800" b="1" i="1" u="none" strike="noStrike" baseline="0" dirty="0"/>
              <a:t>Accuracy</a:t>
            </a:r>
            <a:r>
              <a:rPr lang="en-US" b="0" i="0" u="none" strike="noStrike" baseline="0" dirty="0"/>
              <a:t>: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Reflects the average prediction accuracy of the ensemble classifier.</a:t>
            </a:r>
            <a:endParaRPr lang="en-US" b="0" i="0" u="none" strike="noStrike" baseline="0" dirty="0"/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2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Instances with No Prediction (%)</a:t>
            </a:r>
            <a:r>
              <a:rPr lang="en-US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Indicates the percentage of instances where none of the classifiers in the ensemble offered a prediction, either because they were in the process of retraining or the instance was part of their training set.</a:t>
            </a:r>
            <a:endParaRPr lang="en-CY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000" b="0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A911DE-482F-431C-B234-9566A0466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51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CE87-6C4B-444F-970D-924D8284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and results</a:t>
            </a:r>
            <a:endParaRPr lang="en-C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B024C-C5E7-4F96-8E01-81404666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22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F879202-88C7-CD50-2F32-F63A07BC90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230" y="1403648"/>
            <a:ext cx="7543800" cy="4286250"/>
          </a:xfrm>
        </p:spPr>
      </p:pic>
    </p:spTree>
    <p:extLst>
      <p:ext uri="{BB962C8B-B14F-4D97-AF65-F5344CB8AC3E}">
        <p14:creationId xmlns:p14="http://schemas.microsoft.com/office/powerpoint/2010/main" val="3018492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65495-ADCB-41F6-9BEA-C4DA4E048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and results</a:t>
            </a:r>
            <a:endParaRPr lang="en-C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A5281-016E-433E-BBD3-A956D077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2B24D7C-2EF7-62DF-0D05-7339BDED89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579" y="1403638"/>
            <a:ext cx="7475220" cy="4286250"/>
          </a:xfrm>
        </p:spPr>
      </p:pic>
    </p:spTree>
    <p:extLst>
      <p:ext uri="{BB962C8B-B14F-4D97-AF65-F5344CB8AC3E}">
        <p14:creationId xmlns:p14="http://schemas.microsoft.com/office/powerpoint/2010/main" val="161615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B37E9-16EF-4C66-AEDC-62CDE9DF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and results</a:t>
            </a:r>
            <a:endParaRPr lang="en-C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27DF8-6964-487F-AD25-5FA128865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24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58D9120-184B-FD93-14E3-8C400C883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Y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1C6E18-BA59-82C4-DE94-1DCD27B8F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2776"/>
            <a:ext cx="6583680" cy="267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64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DC96E-7D34-4913-992F-568D607D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and results</a:t>
            </a:r>
            <a:endParaRPr lang="en-C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5971E-6969-480A-A292-2352EE21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62DBFBF-1F46-E51C-8BE0-8FECA266E8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03648"/>
            <a:ext cx="6583680" cy="2674620"/>
          </a:xfrm>
        </p:spPr>
      </p:pic>
    </p:spTree>
    <p:extLst>
      <p:ext uri="{BB962C8B-B14F-4D97-AF65-F5344CB8AC3E}">
        <p14:creationId xmlns:p14="http://schemas.microsoft.com/office/powerpoint/2010/main" val="750681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1B949-DB8B-441A-9E6C-8CCA2CE5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and results</a:t>
            </a:r>
            <a:endParaRPr lang="en-C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59E1F-A783-4045-8A58-3B5D3259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2E8A9EC-381B-1B7E-CF4B-5E0C33E72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03648"/>
            <a:ext cx="6858000" cy="1440180"/>
          </a:xfrm>
        </p:spPr>
      </p:pic>
    </p:spTree>
    <p:extLst>
      <p:ext uri="{BB962C8B-B14F-4D97-AF65-F5344CB8AC3E}">
        <p14:creationId xmlns:p14="http://schemas.microsoft.com/office/powerpoint/2010/main" val="425594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Our Approach: ICM Ensemble for the Concept Drift problem.</a:t>
            </a: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Performance Metrics: </a:t>
            </a: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	 - Comparable with state of the art algorithms.</a:t>
            </a: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- Only &lt;2% instances lacked predictions.</a:t>
            </a: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System Resilience: </a:t>
            </a: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	- Stable even with single ICM </a:t>
            </a:r>
            <a:r>
              <a:rPr lang="en-US" sz="2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missed or </a:t>
            </a: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false alarms.</a:t>
            </a: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8A9DB-9419-4922-BF11-E2763357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957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5077B-8441-4913-85D1-6214983A1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EE687-C579-4B32-BDCB-7D0E70FFB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Aiming to combine more classifiers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New Betting Functions</a:t>
            </a: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Refining training set strategies.</a:t>
            </a: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CY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40092-E026-4874-9BBC-29111C11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11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000" dirty="0"/>
              <a:t>				Thank you!!!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E4E79-EF53-438D-A004-788E421A7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5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Prior Work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: Used a single ICM for fast, efficient CD detection.</a:t>
            </a:r>
          </a:p>
          <a:p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Challenges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: Single models can give false or missed alarms.</a:t>
            </a:r>
          </a:p>
          <a:p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Goal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: Boost accuracy in the CD problem.</a:t>
            </a:r>
          </a:p>
          <a:p>
            <a:r>
              <a:rPr lang="en-US" b="1" i="0" dirty="0">
                <a:effectLst/>
                <a:latin typeface="Söhne"/>
              </a:rPr>
              <a:t>Why Ensemble?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: To combine the strengths of multiple models for a robust solution.</a:t>
            </a:r>
            <a:br>
              <a:rPr lang="en-US" dirty="0"/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C3603-C9F8-4DFB-941E-46F03C92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5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2FFF-E044-4F35-89BC-AFF30C597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Drift</a:t>
            </a:r>
            <a:endParaRPr lang="en-C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C9BE94-6263-4F3C-935C-B0F1FC2E38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 Occurs when the underlying data distribution changes over time.</a:t>
                </a:r>
                <a:endParaRPr lang="en-CY" dirty="0"/>
              </a:p>
              <a:p>
                <a:pPr marL="0" indent="0">
                  <a:buNone/>
                </a:pPr>
                <a:r>
                  <a:rPr lang="en-US" dirty="0"/>
                  <a:t>                                     </a:t>
                </a:r>
                <a:r>
                  <a:rPr lang="en-US" dirty="0" err="1"/>
                  <a:t>i.e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At least one of these conditions must be met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i="0" dirty="0">
                    <a:solidFill>
                      <a:srgbClr val="374151"/>
                    </a:solidFill>
                    <a:effectLst/>
                  </a:rPr>
                  <a:t>Leads to inaccurate predictions.</a:t>
                </a:r>
              </a:p>
              <a:p>
                <a:r>
                  <a:rPr lang="en-US" i="0" dirty="0">
                    <a:solidFill>
                      <a:srgbClr val="374151"/>
                    </a:solidFill>
                    <a:effectLst/>
                  </a:rPr>
                  <a:t>Need for timely detection and model retraining.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endParaRPr lang="en-CY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C9BE94-6263-4F3C-935C-B0F1FC2E38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993"/>
                </a:stretch>
              </a:blipFill>
            </p:spPr>
            <p:txBody>
              <a:bodyPr/>
              <a:lstStyle/>
              <a:p>
                <a:r>
                  <a:rPr lang="en-C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050EC-3880-4DC8-B234-447C140A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6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AFC1-4288-4FBE-B20A-B82D0427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Drift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DF963-FF9B-49F3-B5D1-5A746856F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 drift categories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Sudden drift:</a:t>
            </a:r>
            <a:r>
              <a:rPr lang="en-US" dirty="0"/>
              <a:t> Instantaneous change in data distribution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Gradual drift:</a:t>
            </a:r>
            <a:r>
              <a:rPr lang="en-US" dirty="0"/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Slow transition from one distribution to another.</a:t>
            </a:r>
          </a:p>
          <a:p>
            <a:pPr lvl="2"/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Initial distribution fades, new one emerges.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Incremental drift: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Incremental replacement of old by new</a:t>
            </a:r>
            <a:endParaRPr lang="en-US" b="0" i="0" dirty="0">
              <a:effectLst/>
              <a:latin typeface="Söhne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Reoccurring drift:</a:t>
            </a:r>
            <a:r>
              <a:rPr lang="en-US" dirty="0"/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Previous data distributions return.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E8E4C-977C-4C76-A837-E46BCA03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3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E325-1D38-466F-91D4-D0A054796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drift</a:t>
            </a:r>
            <a:endParaRPr lang="en-CY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288591-8A77-4A9B-A269-7E5FC389A0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03649"/>
            <a:ext cx="8229600" cy="455538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38465-F0C2-4106-A2C2-1172561E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16540A-AE77-4F01-96C2-0EE7D332C8EE}"/>
              </a:ext>
            </a:extLst>
          </p:cNvPr>
          <p:cNvSpPr txBox="1"/>
          <p:nvPr/>
        </p:nvSpPr>
        <p:spPr>
          <a:xfrm>
            <a:off x="1752599" y="5959029"/>
            <a:ext cx="9467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u="none" strike="noStrike" baseline="0" dirty="0">
                <a:latin typeface="NimbusSanL-Regu"/>
              </a:rPr>
              <a:t>Source: Learning under Concept Drift: A Review</a:t>
            </a:r>
          </a:p>
          <a:p>
            <a:r>
              <a:rPr lang="en-US" sz="1800" b="0" i="0" u="none" strike="noStrike" baseline="0" dirty="0">
                <a:latin typeface="NimbusSanL-ReguItal"/>
              </a:rPr>
              <a:t>Fellow, IEEE, </a:t>
            </a:r>
            <a:r>
              <a:rPr lang="en-US" sz="1800" b="0" i="0" u="none" strike="noStrike" baseline="0" dirty="0">
                <a:latin typeface="NimbusSanL-Regu"/>
              </a:rPr>
              <a:t>Anjin Liu, </a:t>
            </a:r>
            <a:r>
              <a:rPr lang="en-US" sz="1800" b="0" i="0" u="none" strike="noStrike" baseline="0" dirty="0">
                <a:latin typeface="NimbusSanL-ReguItal"/>
              </a:rPr>
              <a:t>Member, IEEE, </a:t>
            </a:r>
            <a:r>
              <a:rPr lang="en-US" sz="1800" b="0" i="0" u="none" strike="noStrike" baseline="0" dirty="0">
                <a:latin typeface="NimbusSanL-Regu"/>
              </a:rPr>
              <a:t>Fan Dong, Feng Gu, Joao Gama, and </a:t>
            </a:r>
            <a:r>
              <a:rPr lang="en-US" sz="1800" b="0" i="0" u="none" strike="noStrike" baseline="0" dirty="0" err="1">
                <a:latin typeface="NimbusSanL-Regu"/>
              </a:rPr>
              <a:t>Guangquan</a:t>
            </a:r>
            <a:r>
              <a:rPr lang="en-US" sz="1800" b="0" i="0" u="none" strike="noStrike" baseline="0" dirty="0">
                <a:latin typeface="NimbusSanL-Regu"/>
              </a:rPr>
              <a:t> Zhang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23898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Exchangeability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Exchangeability: </a:t>
                </a:r>
              </a:p>
              <a:p>
                <a:pPr lvl="1"/>
                <a:r>
                  <a:rPr lang="en-US" sz="2600" dirty="0"/>
                  <a:t>Given an infinite sequence of random variables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 dirty="0" smtClean="0">
                        <a:latin typeface="Cambria Math" panose="02040503050406030204" pitchFamily="18" charset="0"/>
                      </a:rPr>
                      <m:t>,…) </m:t>
                    </m:r>
                  </m:oMath>
                </a14:m>
                <a:r>
                  <a:rPr lang="en-US" sz="2600" dirty="0"/>
                  <a:t>the joint distribution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600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</a:rPr>
                      <m:t>,…)</m:t>
                    </m:r>
                    <m:r>
                      <a:rPr lang="en-US" sz="26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600" dirty="0"/>
                  <a:t>is exchangeable if it is invariant under any permutation of those random variables.</a:t>
                </a:r>
              </a:p>
              <a:p>
                <a:pPr lvl="1"/>
                <a:r>
                  <a:rPr lang="en-US" sz="2600" dirty="0"/>
                  <a:t>Testing if the data is exchangeable is equivalent to testing the data for being </a:t>
                </a:r>
                <a:r>
                  <a:rPr lang="en-US" sz="2600" dirty="0" err="1"/>
                  <a:t>i.i.d</a:t>
                </a:r>
                <a:endParaRPr lang="en-US" sz="2600" dirty="0"/>
              </a:p>
              <a:p>
                <a:r>
                  <a:rPr lang="en-US" dirty="0"/>
                  <a:t>Test Exchangeability Martingale</a:t>
                </a:r>
                <a:endParaRPr lang="en-US" dirty="0">
                  <a:cs typeface="Times New Roman" panose="02020603050405020304" pitchFamily="18" charset="0"/>
                </a:endParaRPr>
              </a:p>
              <a:p>
                <a:pPr lvl="1"/>
                <a:r>
                  <a:rPr lang="en-US" sz="2600" dirty="0">
                    <a:cs typeface="Times New Roman" panose="02020603050405020304" pitchFamily="18" charset="0"/>
                  </a:rPr>
                  <a:t>Is a sequence of random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,…</m:t>
                    </m:r>
                  </m:oMath>
                </a14:m>
                <a:r>
                  <a:rPr lang="en-US" sz="2600" dirty="0">
                    <a:cs typeface="Times New Roman" panose="02020603050405020304" pitchFamily="18" charset="0"/>
                  </a:rPr>
                  <a:t> greater or equal to zero</a:t>
                </a:r>
              </a:p>
              <a:p>
                <a:pPr lvl="1"/>
                <a:r>
                  <a:rPr lang="en-US" sz="2600" dirty="0"/>
                  <a:t>They keep the conditional expectation 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r>
                      <a:rPr lang="en-US" sz="2600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,…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</a:rPr>
                      <m:t>) =</m:t>
                    </m:r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600" dirty="0"/>
              </a:p>
              <a:p>
                <a:pPr marL="393700" lvl="1" indent="0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E7C08-78A9-4AD6-94E1-4C50094B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9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BA76-43DE-405D-B6A4-84166D15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Martingales in Fair Gambling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054089-BAE9-476E-A37C-D1DE618F93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b="0" i="0" dirty="0">
                    <a:solidFill>
                      <a:srgbClr val="374151"/>
                    </a:solidFill>
                    <a:effectLst/>
                  </a:rPr>
                  <a:t>Fair Game and Infinite Wealth Scenario</a:t>
                </a:r>
              </a:p>
              <a:p>
                <a:r>
                  <a:rPr lang="en-US" sz="2800" b="0" i="0" dirty="0">
                    <a:solidFill>
                      <a:srgbClr val="374151"/>
                    </a:solidFill>
                    <a:effectLst/>
                  </a:rPr>
                  <a:t>Martingale as a Measure of Gains</a:t>
                </a:r>
              </a:p>
              <a:p>
                <a:r>
                  <a:rPr lang="en-US" sz="2800" b="0" i="0" dirty="0">
                    <a:solidFill>
                      <a:srgbClr val="374151"/>
                    </a:solidFill>
                    <a:effectLst/>
                  </a:rPr>
                  <a:t>Ville's Inequality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∃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≥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≤1/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320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054089-BAE9-476E-A37C-D1DE618F93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8" t="-1241"/>
                </a:stretch>
              </a:blipFill>
            </p:spPr>
            <p:txBody>
              <a:bodyPr/>
              <a:lstStyle/>
              <a:p>
                <a:r>
                  <a:rPr lang="en-C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7BFDE-AD95-4156-B472-72A9D995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515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5E39-ACBF-403E-8DD8-0E523028F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Calculate Non-conformity Scores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04E0FA-61AB-418D-97A4-C2F3F40F64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/>
                  <a:t>Sequence of Examples: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sz="2800" i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, …</m:t>
                    </m:r>
                    <m:r>
                      <m:rPr>
                        <m:lit/>
                      </m:rPr>
                      <a:rPr lang="en-US" sz="2800" i="1" dirty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CY" sz="2800" dirty="0"/>
              </a:p>
              <a:p>
                <a:r>
                  <a:rPr lang="en-US" sz="2800" dirty="0"/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err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 dirty="0" err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 err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 err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 err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 dirty="0" err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CY" sz="2800" dirty="0"/>
              </a:p>
              <a:p>
                <a:r>
                  <a:rPr lang="en-US" sz="2800" dirty="0"/>
                  <a:t>Training Examples: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sz="2800" i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8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err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 dirty="0" err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m:rPr>
                        <m:lit/>
                      </m:rPr>
                      <a:rPr lang="en-US" sz="28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CY" sz="2800" dirty="0"/>
              </a:p>
              <a:p>
                <a:r>
                  <a:rPr lang="en-US" sz="2800" dirty="0"/>
                  <a:t>Test Examples: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800" i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8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err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 dirty="0" err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lit/>
                      </m:rPr>
                      <a:rPr lang="en-US" sz="28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CY" sz="2800" dirty="0"/>
              </a:p>
              <a:p>
                <a:r>
                  <a:rPr lang="en-US" sz="2800" dirty="0"/>
                  <a:t>Nonconformity Score: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err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 dirty="0" err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lit/>
                      </m:rPr>
                      <a:rPr lang="en-US" sz="2800" i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err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 dirty="0" err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lit/>
                      </m:rPr>
                      <a:rPr lang="en-US" sz="2800" i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8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err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m:rPr>
                        <m:lit/>
                      </m:rPr>
                      <a:rPr lang="en-US" sz="2800" i="1" dirty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sz="2800" i="1" dirty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CY" sz="2800" dirty="0"/>
              </a:p>
              <a:p>
                <a:pPr lvl="1"/>
                <a:endParaRPr lang="en-US" sz="2600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04E0FA-61AB-418D-97A4-C2F3F40F64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8" t="-1241"/>
                </a:stretch>
              </a:blipFill>
            </p:spPr>
            <p:txBody>
              <a:bodyPr/>
              <a:lstStyle/>
              <a:p>
                <a:r>
                  <a:rPr lang="en-C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1E76F-DEC9-4116-9659-6B5B2A57C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383-49A1-426A-B06B-D98F3FA901D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05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1296</Words>
  <Application>Microsoft Office PowerPoint</Application>
  <PresentationFormat>Widescreen</PresentationFormat>
  <Paragraphs>207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Calibri</vt:lpstr>
      <vt:lpstr>Cambria Math</vt:lpstr>
      <vt:lpstr>CMBX12</vt:lpstr>
      <vt:lpstr>Constantia</vt:lpstr>
      <vt:lpstr>KaTeX_Math</vt:lpstr>
      <vt:lpstr>NimbusSanL-Regu</vt:lpstr>
      <vt:lpstr>NimbusSanL-ReguItal</vt:lpstr>
      <vt:lpstr>Söhne</vt:lpstr>
      <vt:lpstr>Times New Roman</vt:lpstr>
      <vt:lpstr>Wingdings 2</vt:lpstr>
      <vt:lpstr>Flow</vt:lpstr>
      <vt:lpstr> A  Conformal Martingales Ensemble Approach for Addressing Concept Drift </vt:lpstr>
      <vt:lpstr>Outline</vt:lpstr>
      <vt:lpstr>Motivation</vt:lpstr>
      <vt:lpstr>Concept Drift</vt:lpstr>
      <vt:lpstr>Concept Drift</vt:lpstr>
      <vt:lpstr>Concept drift</vt:lpstr>
      <vt:lpstr>Data Exchangeability</vt:lpstr>
      <vt:lpstr>The Role of Martingales in Fair Gambling</vt:lpstr>
      <vt:lpstr>How to Calculate Non-conformity Scores</vt:lpstr>
      <vt:lpstr>Nonconformity Measure</vt:lpstr>
      <vt:lpstr>P-value Calculation </vt:lpstr>
      <vt:lpstr>Conformal Martingales</vt:lpstr>
      <vt:lpstr>Histogram Estimator as a Betting Function</vt:lpstr>
      <vt:lpstr>Kernel Estimator as a Betting Function</vt:lpstr>
      <vt:lpstr>The Cautious Betting Function</vt:lpstr>
      <vt:lpstr>CD detection with ICM</vt:lpstr>
      <vt:lpstr> Ensemble ICM for Concept Drift Detection</vt:lpstr>
      <vt:lpstr>Ensemble ICM for Concept Drift Detection</vt:lpstr>
      <vt:lpstr>Experiments and results - Datasets</vt:lpstr>
      <vt:lpstr>Experiments and results – Experimental Setting</vt:lpstr>
      <vt:lpstr>Experiments and results</vt:lpstr>
      <vt:lpstr>Experiments and results</vt:lpstr>
      <vt:lpstr>Experiments and results</vt:lpstr>
      <vt:lpstr>Experiments and results</vt:lpstr>
      <vt:lpstr>Experiments and results</vt:lpstr>
      <vt:lpstr>Experiments and results</vt:lpstr>
      <vt:lpstr>Conclusions</vt:lpstr>
      <vt:lpstr>Future Directions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Histogram based Betting Function for Conformal Martingales</dc:title>
  <dc:creator>pambos eliades</dc:creator>
  <cp:lastModifiedBy>Χαράλαμπος Ηλιάδης</cp:lastModifiedBy>
  <cp:revision>17</cp:revision>
  <cp:lastPrinted>2021-09-08T15:28:32Z</cp:lastPrinted>
  <dcterms:created xsi:type="dcterms:W3CDTF">2021-09-05T19:27:58Z</dcterms:created>
  <dcterms:modified xsi:type="dcterms:W3CDTF">2023-09-14T04:09:30Z</dcterms:modified>
</cp:coreProperties>
</file>